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41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60" r:id="rId2"/>
  </p:sldMasterIdLst>
  <p:sldIdLst>
    <p:sldId id="258" r:id="rId3"/>
    <p:sldId id="272" r:id="rId4"/>
    <p:sldId id="325" r:id="rId5"/>
    <p:sldId id="327" r:id="rId6"/>
    <p:sldId id="328" r:id="rId7"/>
    <p:sldId id="329" r:id="rId8"/>
    <p:sldId id="330" r:id="rId9"/>
    <p:sldId id="334" r:id="rId10"/>
    <p:sldId id="335" r:id="rId11"/>
    <p:sldId id="336" r:id="rId12"/>
    <p:sldId id="337" r:id="rId13"/>
    <p:sldId id="338" r:id="rId14"/>
    <p:sldId id="369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349" r:id="rId26"/>
    <p:sldId id="350" r:id="rId27"/>
    <p:sldId id="351" r:id="rId28"/>
    <p:sldId id="352" r:id="rId29"/>
    <p:sldId id="353" r:id="rId30"/>
    <p:sldId id="354" r:id="rId31"/>
    <p:sldId id="321" r:id="rId32"/>
    <p:sldId id="355" r:id="rId33"/>
    <p:sldId id="356" r:id="rId34"/>
    <p:sldId id="357" r:id="rId35"/>
    <p:sldId id="358" r:id="rId36"/>
    <p:sldId id="359" r:id="rId37"/>
    <p:sldId id="360" r:id="rId38"/>
    <p:sldId id="361" r:id="rId39"/>
    <p:sldId id="362" r:id="rId40"/>
    <p:sldId id="363" r:id="rId41"/>
    <p:sldId id="366" r:id="rId42"/>
    <p:sldId id="367" r:id="rId43"/>
    <p:sldId id="368" r:id="rId44"/>
    <p:sldId id="322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069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1935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37499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29674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35071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Gill San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ill Sans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_intent_blue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-78673" y="1084449"/>
            <a:ext cx="3964179" cy="2471689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4841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46436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3237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59561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46844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4150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3436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71933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59435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2570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3754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8780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4124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298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5775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32625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2731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982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462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EF3DE-062E-BB4A-A419-148B0E84FEFD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4183E-6F1B-C943-8238-3C59CE331EB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_intent_blue.pd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7447219" y="-141168"/>
            <a:ext cx="1820414" cy="1135039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6928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Gill Sans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Gill Sans Ligh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Ligh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Gill Sans Ligh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ill Sans Ligh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Gill Sans Ligh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A465-BD75-7340-8BEF-B3FE6A5A28CB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DB348-657D-0D48-940F-E73ED65297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1514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People and Processes for data management and analytics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Cathy O’Neil, Lead Data Scientist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103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/>
              <a:t>Are you anticipating </a:t>
            </a:r>
            <a:r>
              <a:rPr lang="en-US" dirty="0" smtClean="0"/>
              <a:t>shocks </a:t>
            </a:r>
            <a:br>
              <a:rPr lang="en-US" dirty="0" smtClean="0"/>
            </a:br>
            <a:r>
              <a:rPr lang="en-US" dirty="0" smtClean="0"/>
              <a:t>to your business?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i="1" dirty="0"/>
              <a:t>Should</a:t>
            </a:r>
            <a:r>
              <a:rPr lang="en-US" sz="2400" dirty="0"/>
              <a:t>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5074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/>
              <a:t>Are you running your business sufficiently quantitatively?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i="1" dirty="0"/>
              <a:t>Should</a:t>
            </a:r>
            <a:r>
              <a:rPr lang="en-US" sz="2400" dirty="0"/>
              <a:t>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5074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 smtClean="0"/>
              <a:t>So, you’ve decided to hire </a:t>
            </a:r>
            <a:br>
              <a:rPr lang="en-US" dirty="0" smtClean="0"/>
            </a:br>
            <a:r>
              <a:rPr lang="en-US" dirty="0" smtClean="0"/>
              <a:t>a Data Scientist (nice move!)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0338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/>
              <a:t>What</a:t>
            </a:r>
            <a:r>
              <a:rPr lang="en-US" dirty="0" smtClean="0"/>
              <a:t> do you need to get started?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8700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/>
              <a:t>Data storage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586128"/>
            <a:ext cx="4843596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</a:t>
            </a:r>
            <a:r>
              <a:rPr lang="en-US" sz="2400" dirty="0" smtClean="0"/>
              <a:t> do you need to get started?</a:t>
            </a:r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7525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/>
              <a:t>Data </a:t>
            </a:r>
            <a:r>
              <a:rPr lang="en-US" dirty="0" smtClean="0"/>
              <a:t>access — </a:t>
            </a:r>
            <a:r>
              <a:rPr lang="en-US" dirty="0"/>
              <a:t>usually through a database (payoffs for different types)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" y="586128"/>
            <a:ext cx="4905853" cy="119667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do you need to get started?</a:t>
            </a:r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7525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/>
              <a:t>Larger-scale or less uniform data may</a:t>
            </a:r>
            <a:r>
              <a:rPr lang="en-US" dirty="0" smtClean="0"/>
              <a:t> require </a:t>
            </a:r>
            <a:r>
              <a:rPr lang="en-US" dirty="0" err="1"/>
              <a:t>H</a:t>
            </a:r>
            <a:r>
              <a:rPr lang="en-US" dirty="0" err="1" smtClean="0"/>
              <a:t>adoop</a:t>
            </a:r>
            <a:r>
              <a:rPr lang="en-US" dirty="0" smtClean="0"/>
              <a:t> </a:t>
            </a:r>
            <a:r>
              <a:rPr lang="en-US" dirty="0"/>
              <a:t>access </a:t>
            </a:r>
            <a:r>
              <a:rPr lang="en-US" dirty="0" smtClean="0"/>
              <a:t>(and someone with </a:t>
            </a:r>
            <a:r>
              <a:rPr lang="en-US" dirty="0"/>
              <a:t>real tech expertise to </a:t>
            </a:r>
            <a:r>
              <a:rPr lang="en-US" dirty="0" smtClean="0"/>
              <a:t>set it </a:t>
            </a:r>
            <a:r>
              <a:rPr lang="en-US" dirty="0"/>
              <a:t>up)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do you need to get started?</a:t>
            </a:r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459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/>
              <a:t>Who and how should you hire?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9679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 smtClean="0"/>
              <a:t>A </a:t>
            </a:r>
            <a:r>
              <a:rPr lang="en-US" dirty="0"/>
              <a:t>math major</a:t>
            </a:r>
            <a:r>
              <a:rPr lang="en-US" dirty="0" smtClean="0"/>
              <a:t>? Perhaps </a:t>
            </a:r>
            <a:r>
              <a:rPr lang="en-US" dirty="0"/>
              <a:t>a</a:t>
            </a:r>
            <a:r>
              <a:rPr lang="en-US" dirty="0" smtClean="0"/>
              <a:t> Masters </a:t>
            </a:r>
            <a:r>
              <a:rPr lang="en-US" dirty="0"/>
              <a:t>in statistics? Or a Ph.D. in machine learning?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Who and how should you hire?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625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What should</a:t>
            </a:r>
            <a:r>
              <a:rPr lang="en-US" dirty="0" smtClean="0"/>
              <a:t> the </a:t>
            </a:r>
            <a:br>
              <a:rPr lang="en-US" dirty="0" smtClean="0"/>
            </a:br>
            <a:r>
              <a:rPr lang="en-US" dirty="0" smtClean="0"/>
              <a:t>job description include?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Who and how should you hire?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958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0348"/>
            <a:ext cx="7772400" cy="5140828"/>
          </a:xfrm>
        </p:spPr>
        <p:txBody>
          <a:bodyPr>
            <a:normAutofit/>
          </a:bodyPr>
          <a:lstStyle/>
          <a:p>
            <a:r>
              <a:rPr lang="en-US" dirty="0" smtClean="0"/>
              <a:t>When</a:t>
            </a:r>
            <a:r>
              <a:rPr lang="en-US" dirty="0"/>
              <a:t> </a:t>
            </a:r>
            <a:r>
              <a:rPr lang="en-US" dirty="0" smtClean="0"/>
              <a:t>do you need a data scientist?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463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Who even </a:t>
            </a:r>
            <a:r>
              <a:rPr lang="en-US" dirty="0"/>
              <a:t>interviews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someone </a:t>
            </a:r>
            <a:r>
              <a:rPr lang="en-US" dirty="0"/>
              <a:t>like </a:t>
            </a:r>
            <a:r>
              <a:rPr lang="en-US" dirty="0" smtClean="0"/>
              <a:t>this?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Who and how should you hire?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958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/>
              <a:t>What </a:t>
            </a:r>
            <a:r>
              <a:rPr lang="en-US" dirty="0" smtClean="0"/>
              <a:t>does a Data Scientist </a:t>
            </a:r>
            <a:br>
              <a:rPr lang="en-US" dirty="0" smtClean="0"/>
            </a:br>
            <a:r>
              <a:rPr lang="en-US" dirty="0" smtClean="0"/>
              <a:t>want </a:t>
            </a:r>
            <a:r>
              <a:rPr lang="en-US" dirty="0"/>
              <a:t>from </a:t>
            </a:r>
            <a:r>
              <a:rPr lang="en-US" i="1" dirty="0"/>
              <a:t>you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3776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Interesting, challenging work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 do they want from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181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Lots of great data (data is </a:t>
            </a:r>
            <a:r>
              <a:rPr lang="en-US" dirty="0" smtClean="0"/>
              <a:t>sexy!)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 do they want from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312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To be </a:t>
            </a:r>
            <a:r>
              <a:rPr lang="en-US" dirty="0" smtClean="0"/>
              <a:t>needed, and to </a:t>
            </a:r>
            <a:r>
              <a:rPr lang="en-US" dirty="0"/>
              <a:t>have central importance to the business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 do they want from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312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To be part of a </a:t>
            </a:r>
            <a:r>
              <a:rPr lang="en-US" dirty="0" smtClean="0"/>
              <a:t>team that is </a:t>
            </a:r>
            <a:br>
              <a:rPr lang="en-US" dirty="0" smtClean="0"/>
            </a:br>
            <a:r>
              <a:rPr lang="en-US" dirty="0" smtClean="0"/>
              <a:t>building something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 do they want from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312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A good </a:t>
            </a:r>
            <a:r>
              <a:rPr lang="en-US" dirty="0"/>
              <a:t>and </a:t>
            </a:r>
            <a:r>
              <a:rPr lang="en-US" dirty="0" smtClean="0"/>
              <a:t>ethically sound </a:t>
            </a:r>
            <a:br>
              <a:rPr lang="en-US" dirty="0" smtClean="0"/>
            </a:br>
            <a:r>
              <a:rPr lang="en-US" dirty="0" smtClean="0"/>
              <a:t>work </a:t>
            </a:r>
            <a:r>
              <a:rPr lang="en-US" dirty="0"/>
              <a:t>atmosphere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 do they want from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312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Cash money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What do they want from you?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3121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/>
              <a:t>Further business </a:t>
            </a:r>
            <a:r>
              <a:rPr lang="en-US" dirty="0" smtClean="0"/>
              <a:t>reasons for hiring </a:t>
            </a:r>
            <a:br>
              <a:rPr lang="en-US" dirty="0" smtClean="0"/>
            </a:br>
            <a:r>
              <a:rPr lang="en-US" dirty="0" smtClean="0"/>
              <a:t>a Data Scientist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7532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Reporting help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133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 smtClean="0"/>
              <a:t>When you have too </a:t>
            </a:r>
            <a:r>
              <a:rPr lang="en-US" dirty="0"/>
              <a:t>much data for </a:t>
            </a:r>
            <a:r>
              <a:rPr lang="en-US" dirty="0" smtClean="0"/>
              <a:t>Excel </a:t>
            </a:r>
            <a:r>
              <a:rPr lang="en-US" dirty="0"/>
              <a:t>to handle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When do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6946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79886"/>
            <a:ext cx="7772401" cy="4495211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Reporting help</a:t>
            </a:r>
          </a:p>
        </p:txBody>
      </p:sp>
      <p:pic>
        <p:nvPicPr>
          <p:cNvPr id="4" name="Picture 3" descr="logo_intent_blu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7447219" y="-141168"/>
            <a:ext cx="1820414" cy="1135039"/>
          </a:xfrm>
          <a:prstGeom prst="rect">
            <a:avLst/>
          </a:prstGeom>
        </p:spPr>
      </p:pic>
      <p:pic>
        <p:nvPicPr>
          <p:cNvPr id="5" name="Picture 4" descr="generic_rep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549495"/>
            <a:ext cx="9144000" cy="6308505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1058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 smtClean="0"/>
              <a:t>Enables </a:t>
            </a:r>
            <a:r>
              <a:rPr lang="en-US" dirty="0"/>
              <a:t>you to see into data without </a:t>
            </a:r>
            <a:r>
              <a:rPr lang="en-US" dirty="0" smtClean="0"/>
              <a:t>taxing your </a:t>
            </a:r>
            <a:r>
              <a:rPr lang="en-US" dirty="0"/>
              <a:t>tech </a:t>
            </a:r>
            <a:r>
              <a:rPr lang="en-US" dirty="0" smtClean="0"/>
              <a:t>team (</a:t>
            </a:r>
            <a:r>
              <a:rPr lang="en-US" dirty="0"/>
              <a:t>beyond setup)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9728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A/B testing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9728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Beyond A/B </a:t>
            </a:r>
            <a:r>
              <a:rPr lang="en-US" dirty="0" smtClean="0"/>
              <a:t>testing: </a:t>
            </a:r>
            <a:br>
              <a:rPr lang="en-US" dirty="0" smtClean="0"/>
            </a:br>
            <a:r>
              <a:rPr lang="en-US" dirty="0" smtClean="0"/>
              <a:t>adaptability and customization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174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/>
              <a:t>Knowing whether </a:t>
            </a:r>
            <a:r>
              <a:rPr lang="en-US" dirty="0" smtClean="0"/>
              <a:t>numbers are random (seasonality) or </a:t>
            </a:r>
            <a:r>
              <a:rPr lang="en-US" dirty="0"/>
              <a:t>require </a:t>
            </a:r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174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What-if analysis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174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2806"/>
            <a:ext cx="7772400" cy="3135778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/>
              <a:t>Help with business planning: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Will </a:t>
            </a:r>
            <a:r>
              <a:rPr lang="en-US" dirty="0"/>
              <a:t>there be enough data to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answer </a:t>
            </a:r>
            <a:r>
              <a:rPr lang="en-US" dirty="0"/>
              <a:t>a given question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Will </a:t>
            </a:r>
            <a:r>
              <a:rPr lang="en-US" dirty="0"/>
              <a:t>there be enough data to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optimize </a:t>
            </a:r>
            <a:r>
              <a:rPr lang="en-US" dirty="0"/>
              <a:t>on the answer?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93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Education for senior management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93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/>
              <a:t>Mathematically sound communication to clients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Further business reasons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93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/>
              <a:t>Case Study: Stress Tests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6364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 smtClean="0"/>
              <a:t>When your </a:t>
            </a:r>
            <a:r>
              <a:rPr lang="en-US" dirty="0"/>
              <a:t>data visualization skills are being stretched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When do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800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We can learn from finance — data </a:t>
            </a:r>
            <a:r>
              <a:rPr lang="en-US" dirty="0"/>
              <a:t>miners are spoiled for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Case Study: Stress Tests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862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941548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You </a:t>
            </a:r>
            <a:r>
              <a:rPr lang="en-US" dirty="0"/>
              <a:t>know</a:t>
            </a:r>
            <a:r>
              <a:rPr lang="en-US" dirty="0" smtClean="0"/>
              <a:t> how big changes </a:t>
            </a:r>
            <a:r>
              <a:rPr lang="en-US" dirty="0"/>
              <a:t>will affect your </a:t>
            </a:r>
            <a:r>
              <a:rPr lang="en-US" dirty="0" smtClean="0"/>
              <a:t>business directionally and specifically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Case Study: Stress Tests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0723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/>
              <a:t>Stress tests allow you to </a:t>
            </a:r>
            <a:r>
              <a:rPr lang="en-US" dirty="0" smtClean="0"/>
              <a:t>combine</a:t>
            </a:r>
            <a:br>
              <a:rPr lang="en-US" dirty="0" smtClean="0"/>
            </a:br>
            <a:r>
              <a:rPr lang="en-US" dirty="0" smtClean="0"/>
              <a:t>changes </a:t>
            </a:r>
            <a:r>
              <a:rPr lang="en-US" dirty="0"/>
              <a:t>and estimate quantitatively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Case Study: Stress Tests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0723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heatm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-24422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254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 smtClean="0"/>
              <a:t>When you </a:t>
            </a:r>
            <a:r>
              <a:rPr lang="en-US" dirty="0"/>
              <a:t>aren’t sure </a:t>
            </a:r>
            <a:r>
              <a:rPr lang="en-US" dirty="0" smtClean="0"/>
              <a:t>if </a:t>
            </a:r>
            <a:r>
              <a:rPr lang="en-US" dirty="0"/>
              <a:t>something is noise or information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When do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800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 smtClean="0"/>
              <a:t>When you don’t </a:t>
            </a:r>
            <a:r>
              <a:rPr lang="en-US" dirty="0"/>
              <a:t>know what a confidence interval is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dirty="0"/>
              <a:t>When do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35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4511"/>
            <a:ext cx="7772400" cy="1318787"/>
          </a:xfrm>
        </p:spPr>
        <p:txBody>
          <a:bodyPr>
            <a:normAutofit/>
          </a:bodyPr>
          <a:lstStyle/>
          <a:p>
            <a:r>
              <a:rPr lang="en-US" dirty="0" smtClean="0"/>
              <a:t>Let’s take a step back:</a:t>
            </a:r>
            <a:br>
              <a:rPr lang="en-US" dirty="0" smtClean="0"/>
            </a:br>
            <a:r>
              <a:rPr lang="en-US" i="1" dirty="0" smtClean="0"/>
              <a:t>Should</a:t>
            </a:r>
            <a:r>
              <a:rPr lang="en-US" dirty="0" smtClean="0"/>
              <a:t> </a:t>
            </a:r>
            <a:r>
              <a:rPr lang="en-US" dirty="0"/>
              <a:t>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1260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/>
              <a:t>Are you asking the right questions?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i="1" dirty="0"/>
              <a:t>Should</a:t>
            </a:r>
            <a:r>
              <a:rPr lang="en-US" sz="2400" dirty="0"/>
              <a:t>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3528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22401"/>
            <a:ext cx="7772400" cy="1746172"/>
          </a:xfrm>
        </p:spPr>
        <p:txBody>
          <a:bodyPr/>
          <a:lstStyle/>
          <a:p>
            <a:pPr marL="457200" indent="-457200"/>
            <a:r>
              <a:rPr lang="en-US" dirty="0"/>
              <a:t>Are you getting</a:t>
            </a:r>
            <a:r>
              <a:rPr lang="en-US" dirty="0" smtClean="0"/>
              <a:t> the most  </a:t>
            </a:r>
            <a:br>
              <a:rPr lang="en-US" dirty="0" smtClean="0"/>
            </a:br>
            <a:r>
              <a:rPr lang="en-US" dirty="0" smtClean="0"/>
              <a:t>out </a:t>
            </a:r>
            <a:r>
              <a:rPr lang="en-US" dirty="0"/>
              <a:t>of your data?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-122124" y="586128"/>
            <a:ext cx="5141401" cy="1196677"/>
          </a:xfrm>
        </p:spPr>
        <p:txBody>
          <a:bodyPr>
            <a:normAutofit/>
          </a:bodyPr>
          <a:lstStyle/>
          <a:p>
            <a:r>
              <a:rPr lang="en-US" sz="2400" i="1" dirty="0"/>
              <a:t>Should</a:t>
            </a:r>
            <a:r>
              <a:rPr lang="en-US" sz="2400" dirty="0"/>
              <a:t> you need a data scientist?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5074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596</Words>
  <Application>Microsoft Macintosh PowerPoint</Application>
  <PresentationFormat>On-screen Show (4:3)</PresentationFormat>
  <Paragraphs>76</Paragraphs>
  <Slides>43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Office Theme</vt:lpstr>
      <vt:lpstr>Custom Design</vt:lpstr>
      <vt:lpstr>People and Processes for data management and analytics</vt:lpstr>
      <vt:lpstr>When do you need a data scientist?</vt:lpstr>
      <vt:lpstr>When you have too much data for Excel to handle</vt:lpstr>
      <vt:lpstr>When your data visualization skills are being stretched</vt:lpstr>
      <vt:lpstr>When you aren’t sure if something is noise or information</vt:lpstr>
      <vt:lpstr>When you don’t know what a confidence interval is</vt:lpstr>
      <vt:lpstr>Let’s take a step back: Should you need a data scientist?</vt:lpstr>
      <vt:lpstr>Are you asking the right questions?</vt:lpstr>
      <vt:lpstr>Are you getting the most   out of your data?</vt:lpstr>
      <vt:lpstr>Are you anticipating shocks  to your business?</vt:lpstr>
      <vt:lpstr>Are you running your business sufficiently quantitatively?</vt:lpstr>
      <vt:lpstr>So, you’ve decided to hire  a Data Scientist (nice move!)</vt:lpstr>
      <vt:lpstr>What do you need to get started?</vt:lpstr>
      <vt:lpstr>Data storage</vt:lpstr>
      <vt:lpstr>Data access — usually through a database (payoffs for different types)</vt:lpstr>
      <vt:lpstr>Larger-scale or less uniform data may require Hadoop access (and someone with real tech expertise to set it up) </vt:lpstr>
      <vt:lpstr>Who and how should you hire?</vt:lpstr>
      <vt:lpstr>A math major? Perhaps a Masters in statistics? Or a Ph.D. in machine learning?</vt:lpstr>
      <vt:lpstr>What should the  job description include?</vt:lpstr>
      <vt:lpstr>Who even interviews  someone like this?</vt:lpstr>
      <vt:lpstr>What does a Data Scientist  want from you?</vt:lpstr>
      <vt:lpstr>Interesting, challenging work</vt:lpstr>
      <vt:lpstr>Lots of great data (data is sexy!)</vt:lpstr>
      <vt:lpstr>To be needed, and to have central importance to the business</vt:lpstr>
      <vt:lpstr>To be part of a team that is  building something</vt:lpstr>
      <vt:lpstr>A good and ethically sound  work atmosphere</vt:lpstr>
      <vt:lpstr>Cash money</vt:lpstr>
      <vt:lpstr>Further business reasons for hiring  a Data Scientist</vt:lpstr>
      <vt:lpstr>Reporting help</vt:lpstr>
      <vt:lpstr>Slide 30</vt:lpstr>
      <vt:lpstr>Enables you to see into data without taxing your tech team (beyond setup)</vt:lpstr>
      <vt:lpstr>A/B testing</vt:lpstr>
      <vt:lpstr>Beyond A/B testing:  adaptability and customization</vt:lpstr>
      <vt:lpstr>Knowing whether numbers are random (seasonality) or require action</vt:lpstr>
      <vt:lpstr>What-if analysis</vt:lpstr>
      <vt:lpstr>Help with business planning:   Will there be enough data to  answer a given question?   Will there be enough data to  optimize on the answer?</vt:lpstr>
      <vt:lpstr>Education for senior management</vt:lpstr>
      <vt:lpstr>Mathematically sound communication to clients</vt:lpstr>
      <vt:lpstr>Case Study: Stress Tests</vt:lpstr>
      <vt:lpstr>We can learn from finance — data miners are spoiled for data</vt:lpstr>
      <vt:lpstr>You know how big changes will affect your business directionally and specifically</vt:lpstr>
      <vt:lpstr>Stress tests allow you to combine changes and estimate quantitatively</vt:lpstr>
      <vt:lpstr>Slide 43</vt:lpstr>
    </vt:vector>
  </TitlesOfParts>
  <Company>Intent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 and Processes for data management and analytics</dc:title>
  <dc:creator>Cathy O'Neil</dc:creator>
  <cp:lastModifiedBy>Sophia DeMartini</cp:lastModifiedBy>
  <cp:revision>23</cp:revision>
  <dcterms:created xsi:type="dcterms:W3CDTF">2011-09-19T19:27:22Z</dcterms:created>
  <dcterms:modified xsi:type="dcterms:W3CDTF">2011-09-19T19:27:42Z</dcterms:modified>
</cp:coreProperties>
</file>